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972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AEBDCB-85C9-4FB8-A9B9-F8FE512EE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B94B-C307-4501-825F-097B5794E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EE3C-97C3-4899-86E7-D760EA84B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22E5-3FCB-48D6-BECC-D8174AC7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86C0-1FB2-4786-BE22-3E37D2E1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0DDC-F2C0-4A50-927B-635757830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C39D-A28D-44F2-9980-96635D407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278F-64A1-4297-A7AC-EFD46F3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5625-31B8-41B5-B9FB-B43EBBAD3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2074-B78C-45A8-B3BB-90A15A8E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5C18-E5AC-433C-9506-3CA3E9C58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21EA-16A9-4296-A07F-63BAB4725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EB89-0E6F-4545-9CAC-3E7DF0DD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F84C-EB4E-4F38-A989-42BBDB0F5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780AA-102A-4F46-8FF9-8A12C7669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954A-7396-4334-A787-BA9CBDFF9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4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logo_bps.gif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6200" y="285750"/>
            <a:ext cx="7667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ver.tif"/>
          <p:cNvPicPr>
            <a:picLocks/>
          </p:cNvPicPr>
          <p:nvPr/>
        </p:nvPicPr>
        <p:blipFill>
          <a:blip r:embed="rId3" cstate="print"/>
          <a:srcRect t="12498" b="83334"/>
          <a:stretch>
            <a:fillRect/>
          </a:stretch>
        </p:blipFill>
        <p:spPr bwMode="auto">
          <a:xfrm>
            <a:off x="6215063" y="596900"/>
            <a:ext cx="2928937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0347" t="4071" r="51558" b="34860"/>
          <a:stretch>
            <a:fillRect/>
          </a:stretch>
        </p:blipFill>
        <p:spPr bwMode="auto">
          <a:xfrm>
            <a:off x="7858125" y="46434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0E966-2AEC-4F86-A49E-5E5754C4505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8" y="6332538"/>
            <a:ext cx="2133600" cy="365125"/>
          </a:xfrm>
        </p:spPr>
        <p:txBody>
          <a:bodyPr/>
          <a:lstStyle>
            <a:lvl1pPr>
              <a:defRPr sz="1400" b="1" smtClean="0"/>
            </a:lvl1pPr>
          </a:lstStyle>
          <a:p>
            <a:fld id="{EDB2C4F8-45B0-4D61-A959-88BCC8FDA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228600"/>
            <a:ext cx="533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BPS – Statistics Indonesia</a:t>
            </a:r>
            <a:endParaRPr lang="en-US" sz="3200" b="1" i="1" cap="none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563" y="6357938"/>
            <a:ext cx="2133600" cy="365125"/>
          </a:xfrm>
        </p:spPr>
        <p:txBody>
          <a:bodyPr/>
          <a:lstStyle>
            <a:lvl1pPr>
              <a:defRPr sz="1400" b="1" smtClean="0"/>
            </a:lvl1pPr>
          </a:lstStyle>
          <a:p>
            <a:pPr>
              <a:defRPr/>
            </a:pPr>
            <a:fld id="{A12BEB89-0E6F-4545-9CAC-3E7DF0DDB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CE33-94DD-49D9-A26A-6ED1E5E30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2061-3A96-4945-997F-888E304525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82B7-F438-45A1-8D4D-AA805A51A3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14D0-F883-4FC9-8DFE-29BFAEB84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242A-D728-455F-806A-72C9B12728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0CE33-94DD-49D9-A26A-6ED1E5E30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263E-0675-4ED0-804B-79B6F6CFE6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7375-AA26-4289-AA48-077F94C2F3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EE3C-97C3-4899-86E7-D760EA84B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22E5-3FCB-48D6-BECC-D8174AC741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2061-3A96-4945-997F-888E30452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82B7-F438-45A1-8D4D-AA805A51A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14D0-F883-4FC9-8DFE-29BFAEB84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242A-D728-455F-806A-72C9B1272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263E-0675-4ED0-804B-79B6F6CFE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7375-AA26-4289-AA48-077F94C2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27448D-C902-4D7C-9900-1B3A13FF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BBEE33-B42E-4050-935C-15C32FB5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.tif"/>
          <p:cNvPicPr>
            <a:picLocks noChangeAspect="1"/>
          </p:cNvPicPr>
          <p:nvPr/>
        </p:nvPicPr>
        <p:blipFill>
          <a:blip r:embed="rId13" cstate="print"/>
          <a:srcRect t="83334" b="12499"/>
          <a:stretch>
            <a:fillRect/>
          </a:stretch>
        </p:blipFill>
        <p:spPr>
          <a:xfrm>
            <a:off x="0" y="6572250"/>
            <a:ext cx="9144000" cy="29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500063" y="928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F27448D-C902-4D7C-9900-1B3A13FF8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14" cstate="print"/>
          <a:srcRect l="10347" t="4071" r="47325" b="34860"/>
          <a:stretch>
            <a:fillRect/>
          </a:stretch>
        </p:blipFill>
        <p:spPr bwMode="auto">
          <a:xfrm>
            <a:off x="8429625" y="5505450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6596575"/>
            <a:ext cx="9144000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DATA MENCERDASKAN BANGSA</a:t>
            </a:r>
            <a:endParaRPr lang="en-US" sz="1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130" name="Picture 11" descr="logo_bps.gif"/>
          <p:cNvPicPr>
            <a:picLocks noChangeAspect="1"/>
          </p:cNvPicPr>
          <p:nvPr/>
        </p:nvPicPr>
        <p:blipFill>
          <a:blip r:embed="rId1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6200" y="285750"/>
            <a:ext cx="7667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over.tif"/>
          <p:cNvPicPr>
            <a:picLocks/>
          </p:cNvPicPr>
          <p:nvPr/>
        </p:nvPicPr>
        <p:blipFill>
          <a:blip r:embed="rId16" cstate="print"/>
          <a:srcRect t="12498" b="83334"/>
          <a:stretch>
            <a:fillRect/>
          </a:stretch>
        </p:blipFill>
        <p:spPr bwMode="auto">
          <a:xfrm>
            <a:off x="6215063" y="596900"/>
            <a:ext cx="2928937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62000" y="228600"/>
            <a:ext cx="533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BPS – Statistics Indonesia</a:t>
            </a:r>
            <a:endParaRPr lang="en-US" sz="3200" b="1" i="1" cap="none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Indeks%20harga.ppt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Indeks%20harga.ppt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6975" y="903288"/>
            <a:ext cx="7337425" cy="2697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Gross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Fixed Capital Formation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(GFCF)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4371975"/>
            <a:ext cx="56515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Buyung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Airlangga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596666"/>
            <a:ext cx="8226425" cy="595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Border line cases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01738"/>
            <a:ext cx="8534400" cy="56562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v"/>
              <a:defRPr/>
            </a:pPr>
            <a:r>
              <a:rPr lang="en-US" altLang="zh-TW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新細明體" pitchFamily="18" charset="-120"/>
              </a:rPr>
              <a:t>Not includes GFCF: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Transaction intended as intermediate consumption: acquisition of auxiliary equipments (small tools); minor/routine maintenance or repair; fixed asset acquired from operational leasing contract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Transactions as part of changes in inventory: feedlot animals intended for slaughtered, including poultry; perennials cultivated for timber wood(work-in-progress)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Machinery and equipment intended for household final consumption expenditure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Holding gains and losses on fixed assets as other changes in assets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Losses due to natural disaster (flooding, forest fire, etc.), damage or plague of productive plants, etc.  </a:t>
            </a:r>
            <a:endParaRPr lang="bg-BG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587375"/>
            <a:ext cx="7793037" cy="766763"/>
          </a:xfrm>
        </p:spPr>
        <p:txBody>
          <a:bodyPr>
            <a:normAutofit/>
          </a:bodyPr>
          <a:lstStyle/>
          <a:p>
            <a:pPr marL="3995738" indent="-3995738" eaLnBrk="1" hangingPunct="1"/>
            <a:r>
              <a:rPr lang="en-US" sz="3600" b="1" i="1" dirty="0" smtClean="0">
                <a:solidFill>
                  <a:schemeClr val="tx2"/>
                </a:solidFill>
                <a:latin typeface="Tw Cen MT" pitchFamily="34" charset="0"/>
              </a:rPr>
              <a:t>Intangible fixed assets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169984" y="1594510"/>
            <a:ext cx="8763000" cy="48244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Mineral exploration, actual cost of test drilling, field survey (aerial or other surveys), transportation cost, etc.</a:t>
            </a:r>
          </a:p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Computer software and database used in production more than a year.</a:t>
            </a:r>
          </a:p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Literary and artistic originals of manuscripts, renderings, models, films, sound recordings, etc.</a:t>
            </a:r>
          </a:p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Cost of changing ownership such as: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altLang="zh-TW" sz="2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Cost incurred in delivering asset (new or second hand) to </a:t>
            </a:r>
            <a:r>
              <a:rPr lang="en-US" altLang="zh-TW" sz="2200" dirty="0" err="1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destinated</a:t>
            </a:r>
            <a:r>
              <a:rPr lang="en-US" altLang="zh-TW" sz="2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 location, such as: transportation cost, installation cost, etc.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altLang="zh-TW" sz="2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Professional or commission fee, such as: fees related to surveyors, engineer, lawyer, appraisal, etc., and commissions to broker, auction committee, etc.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altLang="zh-TW" sz="2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Taxes paid by owner related to transfer of ownership</a:t>
            </a:r>
            <a:endParaRPr lang="bg-BG" sz="2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725488"/>
            <a:ext cx="8226425" cy="842962"/>
          </a:xfrm>
        </p:spPr>
        <p:txBody>
          <a:bodyPr>
            <a:normAutofit/>
          </a:bodyPr>
          <a:lstStyle/>
          <a:p>
            <a:pPr marL="3138488" indent="-3138488"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Land improvement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332788" cy="4267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Land reclamation, construction of waves barrier, dam, etc.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Forest, hill, mountain  clearings for production of agriculture, plantation, etc.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Construction of sewerage, irrigation, etc.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Construction for flood management, erosion control, etc. </a:t>
            </a:r>
            <a:endParaRPr lang="bg-BG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Timing and valuation of GFCF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8175"/>
            <a:ext cx="8426450" cy="41560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Time recording 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As transfer of ownership of fixed assets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Modification needed if: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Assets acquired trough leasing (financial lease)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Own-account fixed capital formation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Valuation  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Recorded at purchaser’s price, including installation and other transfer ownership costs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Recorded at basic price or at costs plus mark-up for net operating surplus or mixed income if own production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  <a:latin typeface="Tw Cen MT" pitchFamily="34" charset="0"/>
              </a:rPr>
              <a:t>Methodology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14179" y="1828800"/>
            <a:ext cx="8534400" cy="44021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ClrTx/>
              <a:buFont typeface="Wingdings" pitchFamily="2" charset="2"/>
              <a:buChar char="v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Two approaches: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Conventional approach by collecting information from business and public sectors – mainly based on commercial accounting practices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Commodity flow – estimate supply (output plus net imports of products that allocated to final demand components. Caution on the difference between Parts of capital goods and Partly capital goods.</a:t>
            </a:r>
            <a:endParaRPr lang="bg-BG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07843" y="678305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1252538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Output of construction at current &amp; constant prices;</a:t>
            </a:r>
            <a:endParaRPr lang="en-US" b="1" dirty="0" smtClean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marL="1252538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GFCF in the forms of machineries, transports, and other fixed capital from 2006 economic census;</a:t>
            </a:r>
            <a:endParaRPr lang="en-US" b="1" dirty="0" smtClean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marL="1252538" indent="-6096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Survey on fixed capital;</a:t>
            </a:r>
            <a:endParaRPr lang="en-US" b="1" dirty="0" smtClean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marL="1252538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Implicit index of 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GFCF in the forms of machineries, transports, and other fixed capital </a:t>
            </a:r>
            <a:endParaRPr lang="en-US" b="1" dirty="0" smtClean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765956"/>
            <a:ext cx="8229600" cy="549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Flowchart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0" name="Rectangle 49">
            <a:hlinkClick r:id="rId2" action="ppaction://hlinkpres?slideindex=1&amp;slidetitle="/>
          </p:cNvPr>
          <p:cNvSpPr/>
          <p:nvPr/>
        </p:nvSpPr>
        <p:spPr bwMode="auto">
          <a:xfrm>
            <a:off x="616017" y="1428046"/>
            <a:ext cx="1645920" cy="128016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  <a:latin typeface="Tw Cen MT" pitchFamily="34" charset="0"/>
              </a:rPr>
              <a:t>Output </a:t>
            </a: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construction at current price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54" name="Rectangle 53">
            <a:hlinkClick r:id="rId2" action="ppaction://hlinkpres?slideindex=1&amp;slidetitle="/>
          </p:cNvPr>
          <p:cNvSpPr/>
          <p:nvPr/>
        </p:nvSpPr>
        <p:spPr bwMode="auto">
          <a:xfrm>
            <a:off x="2856853" y="3883386"/>
            <a:ext cx="182880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accent3"/>
                </a:solidFill>
                <a:latin typeface="Tw Cen MT" pitchFamily="34" charset="0"/>
              </a:rPr>
              <a:t>growth</a:t>
            </a: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 value based on surveys and financial statements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62" name="Rectangle 61">
            <a:hlinkClick r:id="rId2" action="ppaction://hlinkpres?slideindex=1&amp;slidetitle="/>
          </p:cNvPr>
          <p:cNvSpPr/>
          <p:nvPr/>
        </p:nvSpPr>
        <p:spPr bwMode="auto">
          <a:xfrm>
            <a:off x="2845600" y="1422400"/>
            <a:ext cx="1828800" cy="128016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Ratio of output construction that become fixed capital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64" name="Rectangle 63">
            <a:hlinkClick r:id="rId2" action="ppaction://hlinkpres?slideindex=1&amp;slidetitle="/>
          </p:cNvPr>
          <p:cNvSpPr/>
          <p:nvPr/>
        </p:nvSpPr>
        <p:spPr bwMode="auto">
          <a:xfrm>
            <a:off x="5261420" y="3883384"/>
            <a:ext cx="164592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GFCF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of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machineries, transports, and other fixed capital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at current price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cxnSp>
        <p:nvCxnSpPr>
          <p:cNvPr id="67" name="Straight Arrow Connector 66"/>
          <p:cNvCxnSpPr>
            <a:stCxn id="0" idx="3"/>
            <a:endCxn id="0" idx="1"/>
          </p:cNvCxnSpPr>
          <p:nvPr/>
        </p:nvCxnSpPr>
        <p:spPr>
          <a:xfrm flipV="1">
            <a:off x="2262188" y="2062163"/>
            <a:ext cx="58420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0" idx="3"/>
            <a:endCxn id="0" idx="1"/>
          </p:cNvCxnSpPr>
          <p:nvPr/>
        </p:nvCxnSpPr>
        <p:spPr>
          <a:xfrm>
            <a:off x="4675188" y="2062163"/>
            <a:ext cx="592137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2" action="ppaction://hlinkpres?slideindex=1&amp;slidetitle="/>
          </p:cNvPr>
          <p:cNvSpPr/>
          <p:nvPr/>
        </p:nvSpPr>
        <p:spPr bwMode="auto">
          <a:xfrm>
            <a:off x="5267054" y="1428045"/>
            <a:ext cx="1645920" cy="128016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GFCF of construction at current price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28" name="Rectangle 27">
            <a:hlinkClick r:id="rId2" action="ppaction://hlinkpres?slideindex=1&amp;slidetitle="/>
          </p:cNvPr>
          <p:cNvSpPr/>
          <p:nvPr/>
        </p:nvSpPr>
        <p:spPr bwMode="auto">
          <a:xfrm>
            <a:off x="638622" y="3877741"/>
            <a:ext cx="164592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GFCF other than construction from 2006 EC (as </a:t>
            </a:r>
            <a:r>
              <a:rPr lang="en-US" b="1" i="1" dirty="0" smtClean="0">
                <a:solidFill>
                  <a:schemeClr val="accent3"/>
                </a:solidFill>
                <a:latin typeface="Tw Cen MT" pitchFamily="34" charset="0"/>
              </a:rPr>
              <a:t>benchmark</a:t>
            </a:r>
            <a:r>
              <a:rPr lang="en-US" b="1" dirty="0">
                <a:solidFill>
                  <a:schemeClr val="accent3"/>
                </a:solidFill>
                <a:latin typeface="Tw Cen MT" pitchFamily="34" charset="0"/>
              </a:rPr>
              <a:t>)</a:t>
            </a:r>
          </a:p>
        </p:txBody>
      </p:sp>
      <p:cxnSp>
        <p:nvCxnSpPr>
          <p:cNvPr id="36" name="Straight Arrow Connector 35"/>
          <p:cNvCxnSpPr>
            <a:stCxn id="0" idx="3"/>
            <a:endCxn id="0" idx="1"/>
          </p:cNvCxnSpPr>
          <p:nvPr/>
        </p:nvCxnSpPr>
        <p:spPr>
          <a:xfrm>
            <a:off x="2284413" y="4837113"/>
            <a:ext cx="573087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0" idx="3"/>
            <a:endCxn id="0" idx="1"/>
          </p:cNvCxnSpPr>
          <p:nvPr/>
        </p:nvCxnSpPr>
        <p:spPr>
          <a:xfrm flipV="1">
            <a:off x="4686300" y="4843463"/>
            <a:ext cx="574675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7416798" y="2630312"/>
            <a:ext cx="1280160" cy="1371600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GFCF at current price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cxnSp>
        <p:nvCxnSpPr>
          <p:cNvPr id="47" name="Shape 46"/>
          <p:cNvCxnSpPr>
            <a:stCxn id="0" idx="3"/>
            <a:endCxn id="0" idx="2"/>
          </p:cNvCxnSpPr>
          <p:nvPr/>
        </p:nvCxnSpPr>
        <p:spPr>
          <a:xfrm flipV="1">
            <a:off x="6907213" y="4002088"/>
            <a:ext cx="1149350" cy="841375"/>
          </a:xfrm>
          <a:prstGeom prst="bentConnector2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0" idx="3"/>
            <a:endCxn id="0" idx="0"/>
          </p:cNvCxnSpPr>
          <p:nvPr/>
        </p:nvCxnSpPr>
        <p:spPr>
          <a:xfrm>
            <a:off x="6913563" y="2068513"/>
            <a:ext cx="1143000" cy="561975"/>
          </a:xfrm>
          <a:prstGeom prst="bentConnector2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4" y="795936"/>
            <a:ext cx="8229600" cy="549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Flowchart (2)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0" name="Rectangle 49">
            <a:hlinkClick r:id="rId2" action="ppaction://hlinkpres?slideindex=1&amp;slidetitle="/>
          </p:cNvPr>
          <p:cNvSpPr/>
          <p:nvPr/>
        </p:nvSpPr>
        <p:spPr bwMode="auto">
          <a:xfrm>
            <a:off x="616017" y="1428046"/>
            <a:ext cx="1645920" cy="128016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/>
                </a:solidFill>
                <a:latin typeface="Tw Cen MT" pitchFamily="34" charset="0"/>
              </a:rPr>
              <a:t>Output </a:t>
            </a: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construction at constant price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54" name="Rectangle 53">
            <a:hlinkClick r:id="rId2" action="ppaction://hlinkpres?slideindex=1&amp;slidetitle="/>
          </p:cNvPr>
          <p:cNvSpPr/>
          <p:nvPr/>
        </p:nvSpPr>
        <p:spPr bwMode="auto">
          <a:xfrm>
            <a:off x="2856853" y="3883386"/>
            <a:ext cx="182880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Implicit index of GFCF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62" name="Rectangle 61">
            <a:hlinkClick r:id="rId2" action="ppaction://hlinkpres?slideindex=1&amp;slidetitle="/>
          </p:cNvPr>
          <p:cNvSpPr/>
          <p:nvPr/>
        </p:nvSpPr>
        <p:spPr bwMode="auto">
          <a:xfrm>
            <a:off x="2845600" y="1422400"/>
            <a:ext cx="1828800" cy="128016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Ratio </a:t>
            </a:r>
            <a:r>
              <a:rPr lang="en-US" b="1" dirty="0">
                <a:solidFill>
                  <a:schemeClr val="accent3"/>
                </a:solidFill>
                <a:latin typeface="Tw Cen MT" pitchFamily="34" charset="0"/>
              </a:rPr>
              <a:t>output </a:t>
            </a: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construction that become fixed capital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64" name="Rectangle 63">
            <a:hlinkClick r:id="rId2" action="ppaction://hlinkpres?slideindex=1&amp;slidetitle="/>
          </p:cNvPr>
          <p:cNvSpPr/>
          <p:nvPr/>
        </p:nvSpPr>
        <p:spPr bwMode="auto">
          <a:xfrm>
            <a:off x="5261420" y="3883384"/>
            <a:ext cx="164592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GFCF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of machineries, transports, and other fixed capital at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constant price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cxnSp>
        <p:nvCxnSpPr>
          <p:cNvPr id="67" name="Straight Arrow Connector 66"/>
          <p:cNvCxnSpPr>
            <a:stCxn id="0" idx="3"/>
            <a:endCxn id="0" idx="1"/>
          </p:cNvCxnSpPr>
          <p:nvPr/>
        </p:nvCxnSpPr>
        <p:spPr>
          <a:xfrm flipV="1">
            <a:off x="2262188" y="2062163"/>
            <a:ext cx="58420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0" idx="3"/>
            <a:endCxn id="0" idx="1"/>
          </p:cNvCxnSpPr>
          <p:nvPr/>
        </p:nvCxnSpPr>
        <p:spPr>
          <a:xfrm>
            <a:off x="4675188" y="2062163"/>
            <a:ext cx="592137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2" action="ppaction://hlinkpres?slideindex=1&amp;slidetitle="/>
          </p:cNvPr>
          <p:cNvSpPr/>
          <p:nvPr/>
        </p:nvSpPr>
        <p:spPr bwMode="auto">
          <a:xfrm>
            <a:off x="5267054" y="1428045"/>
            <a:ext cx="1645920" cy="128016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GFCF of construction at constant price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28" name="Rectangle 27">
            <a:hlinkClick r:id="rId2" action="ppaction://hlinkpres?slideindex=1&amp;slidetitle="/>
          </p:cNvPr>
          <p:cNvSpPr/>
          <p:nvPr/>
        </p:nvSpPr>
        <p:spPr bwMode="auto">
          <a:xfrm>
            <a:off x="638622" y="3877741"/>
            <a:ext cx="164592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GFCF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of machineries, transports, and other fixed capital at current price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cxnSp>
        <p:nvCxnSpPr>
          <p:cNvPr id="36" name="Straight Arrow Connector 35"/>
          <p:cNvCxnSpPr>
            <a:stCxn id="0" idx="3"/>
            <a:endCxn id="0" idx="1"/>
          </p:cNvCxnSpPr>
          <p:nvPr/>
        </p:nvCxnSpPr>
        <p:spPr>
          <a:xfrm>
            <a:off x="2284413" y="4837113"/>
            <a:ext cx="573087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0" idx="3"/>
            <a:endCxn id="0" idx="1"/>
          </p:cNvCxnSpPr>
          <p:nvPr/>
        </p:nvCxnSpPr>
        <p:spPr>
          <a:xfrm flipV="1">
            <a:off x="4686300" y="4843463"/>
            <a:ext cx="574675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7416798" y="2630312"/>
            <a:ext cx="1280160" cy="1371600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GFCF at constant price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cxnSp>
        <p:nvCxnSpPr>
          <p:cNvPr id="47" name="Shape 46"/>
          <p:cNvCxnSpPr>
            <a:stCxn id="0" idx="3"/>
            <a:endCxn id="0" idx="2"/>
          </p:cNvCxnSpPr>
          <p:nvPr/>
        </p:nvCxnSpPr>
        <p:spPr>
          <a:xfrm flipV="1">
            <a:off x="6907213" y="4002088"/>
            <a:ext cx="1149350" cy="841375"/>
          </a:xfrm>
          <a:prstGeom prst="bentConnector2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0" idx="3"/>
            <a:endCxn id="0" idx="0"/>
          </p:cNvCxnSpPr>
          <p:nvPr/>
        </p:nvCxnSpPr>
        <p:spPr>
          <a:xfrm>
            <a:off x="6913563" y="2068513"/>
            <a:ext cx="1143000" cy="561975"/>
          </a:xfrm>
          <a:prstGeom prst="bentConnector2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0948" y="5173428"/>
            <a:ext cx="7772400" cy="1470025"/>
          </a:xfrm>
        </p:spPr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479" y="871982"/>
            <a:ext cx="7030387" cy="4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63632" y="2511660"/>
            <a:ext cx="8074854" cy="41239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Clr>
                <a:schemeClr val="tx1"/>
              </a:buClr>
              <a:buSzPct val="60000"/>
              <a:buFont typeface="Wingdings" pitchFamily="2" charset="2"/>
              <a:buChar char="v"/>
              <a:defRPr/>
            </a:pPr>
            <a:r>
              <a:rPr lang="en-US" altLang="zh-TW" sz="3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GDCF consist of:</a:t>
            </a:r>
            <a:endParaRPr lang="en-US" altLang="zh-TW" sz="3200" dirty="0">
              <a:solidFill>
                <a:schemeClr val="tx2"/>
              </a:solidFill>
              <a:latin typeface="Tw Cen MT" pitchFamily="34" charset="0"/>
              <a:ea typeface="新細明體" pitchFamily="18" charset="-12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Ø"/>
              <a:defRPr/>
            </a:pPr>
            <a:r>
              <a:rPr lang="en-US" altLang="zh-TW" sz="3000" dirty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	</a:t>
            </a:r>
            <a:r>
              <a:rPr lang="en-US" altLang="zh-TW" sz="2800" i="1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GFCF </a:t>
            </a:r>
            <a:r>
              <a:rPr lang="en-US" altLang="zh-TW" sz="2800" i="1" dirty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= Gross fixed capital </a:t>
            </a:r>
            <a:r>
              <a:rPr lang="en-US" altLang="zh-TW" sz="2800" i="1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formation</a:t>
            </a:r>
            <a:endParaRPr lang="en-US" altLang="zh-TW" sz="2800" dirty="0">
              <a:solidFill>
                <a:schemeClr val="tx2"/>
              </a:solidFill>
              <a:latin typeface="Tw Cen MT" pitchFamily="34" charset="0"/>
              <a:ea typeface="新細明體" pitchFamily="18" charset="-12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Ø"/>
              <a:defRPr/>
            </a:pPr>
            <a:r>
              <a:rPr lang="en-US" altLang="zh-TW" sz="2800" dirty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	</a:t>
            </a:r>
            <a:r>
              <a:rPr lang="en-US" altLang="zh-TW" sz="28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changes in inventory </a:t>
            </a:r>
            <a:endParaRPr lang="en-US" altLang="zh-TW" sz="2800" dirty="0">
              <a:solidFill>
                <a:schemeClr val="tx2"/>
              </a:solidFill>
              <a:latin typeface="Tw Cen MT" pitchFamily="34" charset="0"/>
              <a:ea typeface="新細明體" pitchFamily="18" charset="-120"/>
            </a:endParaRPr>
          </a:p>
          <a:p>
            <a:pPr marL="900113" lvl="1" indent="-44291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Ø"/>
              <a:defRPr/>
            </a:pPr>
            <a:r>
              <a:rPr lang="en-US" altLang="zh-TW" sz="2800" dirty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	</a:t>
            </a:r>
            <a:r>
              <a:rPr lang="en-US" altLang="zh-TW" sz="28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acquisition less disposals of valuables</a:t>
            </a:r>
            <a:r>
              <a:rPr lang="en-US" altLang="zh-TW" sz="2800" dirty="0" smtClean="0">
                <a:latin typeface="Tw Cen MT" pitchFamily="34" charset="0"/>
                <a:ea typeface="新細明體" pitchFamily="18" charset="-120"/>
              </a:rPr>
              <a:t>, or net acquisition of valuables</a:t>
            </a:r>
            <a:endParaRPr lang="bg-BG" sz="2800" dirty="0">
              <a:latin typeface="Arial Narrow" pitchFamily="34" charset="0"/>
              <a:ea typeface="新細明體" pitchFamily="18" charset="-120"/>
            </a:endParaRPr>
          </a:p>
        </p:txBody>
      </p:sp>
      <p:sp>
        <p:nvSpPr>
          <p:cNvPr id="6147" name="Title 3"/>
          <p:cNvSpPr>
            <a:spLocks noGrp="1"/>
          </p:cNvSpPr>
          <p:nvPr>
            <p:ph type="ctrTitle"/>
          </p:nvPr>
        </p:nvSpPr>
        <p:spPr>
          <a:xfrm>
            <a:off x="576775" y="1217431"/>
            <a:ext cx="8145194" cy="10366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Coverage of Gross Domestic Capital Formation (GDCF)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7858" y="1042832"/>
            <a:ext cx="8300402" cy="10080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Gross Fixed Capital Formation (GFCF)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926" y="2956785"/>
            <a:ext cx="7948613" cy="3303587"/>
          </a:xfrm>
        </p:spPr>
        <p:txBody>
          <a:bodyPr>
            <a:normAutofit fontScale="92500"/>
          </a:bodyPr>
          <a:lstStyle/>
          <a:p>
            <a:pPr marL="744538" indent="-744538" algn="l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Tw Cen MT" pitchFamily="34" charset="0"/>
              </a:rPr>
              <a:t>Non-financial fixed capital formation, such as:</a:t>
            </a:r>
          </a:p>
          <a:p>
            <a:pPr marL="801688" lvl="1" indent="-463550"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Tw Cen MT" pitchFamily="34" charset="0"/>
                <a:ea typeface="新細明體" pitchFamily="18" charset="-120"/>
              </a:rPr>
              <a:t>purchase/barter/transfer of fixed capital (new and imported second-hand)</a:t>
            </a:r>
          </a:p>
          <a:p>
            <a:pPr marL="801688" lvl="1" indent="-463550"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Tw Cen MT" pitchFamily="34" charset="0"/>
                <a:ea typeface="新細明體" pitchFamily="18" charset="-120"/>
              </a:rPr>
              <a:t>Owned final use of fixed capital</a:t>
            </a:r>
          </a:p>
          <a:p>
            <a:pPr marL="801688" lvl="1" indent="-463550"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Tw Cen MT" pitchFamily="34" charset="0"/>
                <a:ea typeface="新細明體" pitchFamily="18" charset="-120"/>
              </a:rPr>
              <a:t>Fixed capital acquired from leasing (financial lease)</a:t>
            </a:r>
          </a:p>
          <a:p>
            <a:pPr marL="801688" lvl="1" indent="-463550"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Tw Cen MT" pitchFamily="34" charset="0"/>
                <a:ea typeface="新細明體" pitchFamily="18" charset="-120"/>
              </a:rPr>
              <a:t>Major repair &amp; improvement of fixed capital and historical monuments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655457" y="2297705"/>
            <a:ext cx="7905309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w Cen MT" pitchFamily="34" charset="0"/>
                <a:ea typeface="新細明體" pitchFamily="18" charset="-120"/>
              </a:rPr>
              <a:t>Coverage 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55" y="1165929"/>
            <a:ext cx="8029575" cy="735012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latin typeface="Tw Cen MT" pitchFamily="34" charset="0"/>
              </a:rPr>
              <a:t>GFCF</a:t>
            </a:r>
            <a:r>
              <a:rPr lang="en-US" sz="3600" dirty="0" smtClean="0">
                <a:latin typeface="Tw Cen MT" pitchFamily="34" charset="0"/>
              </a:rPr>
              <a:t>... </a:t>
            </a:r>
            <a:r>
              <a:rPr lang="en-US" sz="3600" i="1" dirty="0" smtClean="0">
                <a:latin typeface="Tw Cen MT" pitchFamily="34" charset="0"/>
              </a:rPr>
              <a:t>(2)</a:t>
            </a:r>
            <a:endParaRPr lang="en-US" sz="2800" i="1" dirty="0" smtClean="0">
              <a:latin typeface="Tw Cen MT" pitchFamily="34" charset="0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317793" y="2293495"/>
            <a:ext cx="8502650" cy="42488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801688" lvl="1" indent="-4635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800" dirty="0" smtClean="0">
                <a:latin typeface="Tw Cen MT" pitchFamily="34" charset="0"/>
                <a:ea typeface="新細明體" pitchFamily="18" charset="-120"/>
              </a:rPr>
              <a:t>Natural growth of cultivated assets which is harvested repeatedly (raising of dairy cattle, growing of </a:t>
            </a:r>
            <a:r>
              <a:rPr lang="en-US" altLang="zh-TW" sz="2800" dirty="0" err="1" smtClean="0">
                <a:latin typeface="Tw Cen MT" pitchFamily="34" charset="0"/>
                <a:ea typeface="新細明體" pitchFamily="18" charset="-120"/>
              </a:rPr>
              <a:t>perenial</a:t>
            </a:r>
            <a:r>
              <a:rPr lang="en-US" altLang="zh-TW" sz="2800" dirty="0" smtClean="0">
                <a:latin typeface="Tw Cen MT" pitchFamily="34" charset="0"/>
                <a:ea typeface="新細明體" pitchFamily="18" charset="-120"/>
              </a:rPr>
              <a:t> crops, etc.) </a:t>
            </a:r>
          </a:p>
          <a:p>
            <a:pPr marL="744538" indent="-744538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" pitchFamily="34" charset="0"/>
              </a:rPr>
              <a:t>Major repair &amp; improvement of tangible non- produced assets</a:t>
            </a:r>
          </a:p>
          <a:p>
            <a:pPr marL="744538" indent="-744538" eaLnBrk="1" hangingPunct="1">
              <a:buFont typeface="Wingdings" pitchFamily="2" charset="2"/>
              <a:buChar char="v"/>
            </a:pPr>
            <a:r>
              <a:rPr lang="en-US" sz="3200" dirty="0" smtClean="0">
                <a:latin typeface="Tw Cen MT" pitchFamily="34" charset="0"/>
              </a:rPr>
              <a:t>Costs incurred in transfer of ownership of non- produced assets</a:t>
            </a:r>
          </a:p>
          <a:p>
            <a:pPr marL="801688" lvl="1" indent="-46355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bg-BG" sz="2800" dirty="0" smtClean="0">
              <a:latin typeface="Arial Narrow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6373" y="708649"/>
            <a:ext cx="78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GFCF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...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(3)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899400" cy="428783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744538" lvl="1" indent="-519113" eaLnBrk="1" hangingPunct="1">
              <a:buFont typeface="Wingdings" pitchFamily="2" charset="2"/>
              <a:buChar char="v"/>
            </a:pPr>
            <a:r>
              <a:rPr lang="en-US" altLang="zh-TW" sz="3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Dispositions of GFCF consist of:</a:t>
            </a:r>
          </a:p>
          <a:p>
            <a:pPr marL="1309688" lvl="2" indent="-565150" eaLnBrk="1" hangingPunct="1"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Sold of fixed asset</a:t>
            </a:r>
          </a:p>
          <a:p>
            <a:pPr marL="1309688" lvl="2" indent="-565150" eaLnBrk="1" hangingPunct="1"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Internal transaction (barter)</a:t>
            </a:r>
          </a:p>
          <a:p>
            <a:pPr marL="1309688" lvl="2" indent="-565150"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Capital transfer</a:t>
            </a:r>
            <a:endParaRPr lang="bg-BG" sz="3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14284"/>
            <a:ext cx="8372475" cy="9112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Some notes: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58780"/>
            <a:ext cx="8229600" cy="4557895"/>
          </a:xfrm>
        </p:spPr>
        <p:txBody>
          <a:bodyPr>
            <a:normAutofit/>
          </a:bodyPr>
          <a:lstStyle/>
          <a:p>
            <a:pPr marL="688975" indent="-688975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2"/>
                </a:solidFill>
                <a:latin typeface="Tw Cen MT" pitchFamily="34" charset="0"/>
              </a:rPr>
              <a:t>Fixed capital used repeatedly in production process includes: animals, crops, etc.</a:t>
            </a:r>
          </a:p>
          <a:p>
            <a:pPr marL="1252538" lvl="1" indent="-620713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Treated as inventory while growing</a:t>
            </a:r>
          </a:p>
          <a:p>
            <a:pPr marL="1252538" lvl="1" indent="-620713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Treated as fixed asset as soon as </a:t>
            </a:r>
            <a:r>
              <a:rPr lang="en-US" dirty="0" smtClean="0">
                <a:solidFill>
                  <a:schemeClr val="tx2"/>
                </a:solidFill>
                <a:latin typeface="Tw Cen MT" pitchFamily="34" charset="0"/>
              </a:rPr>
              <a:t>they produced output</a:t>
            </a:r>
            <a:endParaRPr lang="en-US" sz="2800" dirty="0" smtClean="0">
              <a:solidFill>
                <a:schemeClr val="tx2"/>
              </a:solidFill>
              <a:latin typeface="Tw Cen MT" pitchFamily="34" charset="0"/>
            </a:endParaRPr>
          </a:p>
          <a:p>
            <a:pPr marL="1252538" lvl="1" indent="-620713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Death or decreased productivity treated as consumption of fixed capital</a:t>
            </a:r>
            <a:r>
              <a:rPr lang="en-US" sz="2800" i="1" dirty="0" smtClean="0">
                <a:solidFill>
                  <a:schemeClr val="tx2"/>
                </a:solidFill>
                <a:latin typeface="Tw Cen MT" pitchFamily="34" charset="0"/>
              </a:rPr>
              <a:t> (CFC</a:t>
            </a: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)</a:t>
            </a:r>
          </a:p>
          <a:p>
            <a:pPr marL="720725" lvl="1" indent="-620713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2"/>
                </a:solidFill>
                <a:latin typeface="Tw Cen MT" pitchFamily="34" charset="0"/>
              </a:rPr>
              <a:t>Fixed capital obtain trough purchase, barter, capital transfer and final own used are consider as GFCF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52" y="724343"/>
            <a:ext cx="8226425" cy="9112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  <a:latin typeface="Tw Cen MT" pitchFamily="34" charset="0"/>
              </a:rPr>
              <a:t>Notes … </a:t>
            </a:r>
            <a:r>
              <a:rPr lang="en-US" sz="3600" b="1" i="1" dirty="0" smtClean="0">
                <a:solidFill>
                  <a:schemeClr val="tx2"/>
                </a:solidFill>
                <a:latin typeface="Tw Cen MT" pitchFamily="34" charset="0"/>
              </a:rPr>
              <a:t>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61514"/>
            <a:ext cx="8229600" cy="4458286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Tw Cen MT" pitchFamily="34" charset="0"/>
              </a:rPr>
              <a:t>Capital formation on non-produced asset is cost of ownership transfer</a:t>
            </a:r>
          </a:p>
          <a:p>
            <a:pPr marL="533400" indent="-533400" eaLnBrk="1" hangingPunct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/>
                </a:solidFill>
                <a:latin typeface="Tw Cen MT" pitchFamily="34" charset="0"/>
              </a:rPr>
              <a:t>Household durable goods used for household unincorporated enterprise must be allocated to Gross Domestic Capital Formation (GDCF)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Tw Cen MT" pitchFamily="34" charset="0"/>
              </a:rPr>
              <a:t>Household durable goods used for own-final consumption is treated as Household Final Consumption Expenditure (HFCE)</a:t>
            </a:r>
            <a:r>
              <a:rPr lang="en-US" sz="3200" dirty="0" smtClean="0">
                <a:solidFill>
                  <a:schemeClr val="tx2"/>
                </a:solidFill>
                <a:latin typeface="Tw Cen MT" pitchFamily="34" charset="0"/>
              </a:rPr>
              <a:t>, except for dwelling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87" y="647574"/>
            <a:ext cx="8226425" cy="790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Types of 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GFCF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idx="1"/>
          </p:nvPr>
        </p:nvSpPr>
        <p:spPr>
          <a:xfrm>
            <a:off x="500014" y="1514007"/>
            <a:ext cx="8364537" cy="4943930"/>
          </a:xfrm>
        </p:spPr>
        <p:txBody>
          <a:bodyPr>
            <a:normAutofit fontScale="92500" lnSpcReduction="20000"/>
          </a:bodyPr>
          <a:lstStyle/>
          <a:p>
            <a:pPr marL="463550" indent="-463550" eaLnBrk="1" hangingPunct="1">
              <a:lnSpc>
                <a:spcPct val="80000"/>
              </a:lnSpc>
              <a:buClrTx/>
              <a:buFont typeface="Wingdings" pitchFamily="2" charset="2"/>
              <a:buChar char="v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Tangible assets:</a:t>
            </a:r>
          </a:p>
          <a:p>
            <a:pPr marL="971550" lvl="1" indent="-5143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Residential House</a:t>
            </a:r>
          </a:p>
          <a:p>
            <a:pPr marL="971550" lvl="1" indent="-5143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Dwelling other than residential house</a:t>
            </a:r>
          </a:p>
          <a:p>
            <a:pPr marL="971550" lvl="1" indent="-5143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Machinery and equipment</a:t>
            </a:r>
          </a:p>
          <a:p>
            <a:pPr marL="971550" lvl="1" indent="-5143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Cultivated assets, such as crops and livestock</a:t>
            </a:r>
          </a:p>
          <a:p>
            <a:pPr marL="463550" indent="-463550" eaLnBrk="1" hangingPunct="1">
              <a:lnSpc>
                <a:spcPct val="80000"/>
              </a:lnSpc>
              <a:buClrTx/>
              <a:buFont typeface="Wingdings" pitchFamily="2" charset="2"/>
              <a:buChar char="v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Intangible assets:</a:t>
            </a:r>
          </a:p>
          <a:p>
            <a:pPr marL="1027113" lvl="1" indent="-569913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Mineral Exploration</a:t>
            </a:r>
          </a:p>
          <a:p>
            <a:pPr marL="1027113" lvl="1" indent="-56991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Computer software</a:t>
            </a:r>
          </a:p>
          <a:p>
            <a:pPr marL="1027113" lvl="1" indent="-56991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Entertainment, literary or artistic originals</a:t>
            </a:r>
          </a:p>
          <a:p>
            <a:pPr marL="1027113" lvl="1" indent="-569913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Other intangible asset</a:t>
            </a:r>
          </a:p>
          <a:p>
            <a:pPr marL="463550" indent="-463550" eaLnBrk="1" hangingPunct="1">
              <a:lnSpc>
                <a:spcPct val="80000"/>
              </a:lnSpc>
              <a:buClrTx/>
              <a:buFont typeface="Wingdings" pitchFamily="2" charset="2"/>
              <a:buChar char="v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Major improvement on non-produced tangible assets (particularly land) </a:t>
            </a:r>
          </a:p>
          <a:p>
            <a:pPr marL="463550" indent="-463550" eaLnBrk="1" hangingPunct="1">
              <a:lnSpc>
                <a:spcPct val="80000"/>
              </a:lnSpc>
              <a:buClrTx/>
              <a:buFont typeface="Wingdings" pitchFamily="2" charset="2"/>
              <a:buChar char="v"/>
              <a:defRPr/>
            </a:pP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Cost related to transfer of ownership on non-produced assets (such as land, patents, etc.) </a:t>
            </a:r>
            <a:endParaRPr lang="bg-BG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62" y="754323"/>
            <a:ext cx="8226425" cy="1012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Border line cases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idx="1"/>
          </p:nvPr>
        </p:nvSpPr>
        <p:spPr>
          <a:xfrm>
            <a:off x="427220" y="1863162"/>
            <a:ext cx="8458200" cy="46751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zh-TW" i="1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GFCF</a:t>
            </a:r>
            <a:r>
              <a:rPr lang="en-US" altLang="zh-TW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 includes: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Boathouse, caravan and other structure such as garage etc. which is use as shelter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Structure and tools/equipment used by military (also civilians) such as airport, helipad, shipping dock, road and hospital.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Small weaponry, vehicle used by military and civilians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Addition to livestock used repeatedly/ simultaneously for production (such as dairy cattle, sheep raised for its fur, laying hens, etc.)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Addition to cultivated crops harvested repeatedly, such as fruit crops, rubber plants, coconut plants, etc.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Major repair and maintenance that prolong economic live of assets</a:t>
            </a:r>
          </a:p>
          <a:p>
            <a:pPr lvl="1"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Addition to fixed assets acquired from leasing (</a:t>
            </a:r>
            <a:r>
              <a:rPr lang="en-US" altLang="zh-TW" sz="2000" i="1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financial leasing</a:t>
            </a:r>
            <a:r>
              <a:rPr lang="en-US" altLang="zh-TW" sz="2000" b="1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)</a:t>
            </a:r>
            <a:r>
              <a:rPr lang="en-US" altLang="zh-TW" b="1" dirty="0" smtClean="0">
                <a:solidFill>
                  <a:schemeClr val="tx2"/>
                </a:solidFill>
                <a:latin typeface="Tw Cen MT" pitchFamily="34" charset="0"/>
                <a:ea typeface="新細明體" pitchFamily="18" charset="-120"/>
              </a:rPr>
              <a:t> </a:t>
            </a:r>
            <a:endParaRPr lang="bg-BG" b="1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3948_slide">
  <a:themeElements>
    <a:clrScheme name="Office Theme 2">
      <a:dk1>
        <a:srgbClr val="000000"/>
      </a:dk1>
      <a:lt1>
        <a:srgbClr val="FFFFFF"/>
      </a:lt1>
      <a:dk2>
        <a:srgbClr val="690600"/>
      </a:dk2>
      <a:lt2>
        <a:srgbClr val="FFFFFF"/>
      </a:lt2>
      <a:accent1>
        <a:srgbClr val="E29D69"/>
      </a:accent1>
      <a:accent2>
        <a:srgbClr val="DE6DAE"/>
      </a:accent2>
      <a:accent3>
        <a:srgbClr val="B9AAAA"/>
      </a:accent3>
      <a:accent4>
        <a:srgbClr val="DADADA"/>
      </a:accent4>
      <a:accent5>
        <a:srgbClr val="EECCB9"/>
      </a:accent5>
      <a:accent6>
        <a:srgbClr val="C9629D"/>
      </a:accent6>
      <a:hlink>
        <a:srgbClr val="F48E8B"/>
      </a:hlink>
      <a:folHlink>
        <a:srgbClr val="DBA5F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EB7969"/>
        </a:accent1>
        <a:accent2>
          <a:srgbClr val="E66B75"/>
        </a:accent2>
        <a:accent3>
          <a:srgbClr val="B9AAAA"/>
        </a:accent3>
        <a:accent4>
          <a:srgbClr val="DADADA"/>
        </a:accent4>
        <a:accent5>
          <a:srgbClr val="F3BEB9"/>
        </a:accent5>
        <a:accent6>
          <a:srgbClr val="D06069"/>
        </a:accent6>
        <a:hlink>
          <a:srgbClr val="F5A88F"/>
        </a:hlink>
        <a:folHlink>
          <a:srgbClr val="F391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E29D69"/>
        </a:accent1>
        <a:accent2>
          <a:srgbClr val="DE6DAE"/>
        </a:accent2>
        <a:accent3>
          <a:srgbClr val="B9AAAA"/>
        </a:accent3>
        <a:accent4>
          <a:srgbClr val="DADADA"/>
        </a:accent4>
        <a:accent5>
          <a:srgbClr val="EECCB9"/>
        </a:accent5>
        <a:accent6>
          <a:srgbClr val="C9629D"/>
        </a:accent6>
        <a:hlink>
          <a:srgbClr val="F48E8B"/>
        </a:hlink>
        <a:folHlink>
          <a:srgbClr val="DBA5F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B9D55C"/>
        </a:accent1>
        <a:accent2>
          <a:srgbClr val="DD756F"/>
        </a:accent2>
        <a:accent3>
          <a:srgbClr val="B9AAAA"/>
        </a:accent3>
        <a:accent4>
          <a:srgbClr val="DADADA"/>
        </a:accent4>
        <a:accent5>
          <a:srgbClr val="D9E7B5"/>
        </a:accent5>
        <a:accent6>
          <a:srgbClr val="C86964"/>
        </a:accent6>
        <a:hlink>
          <a:srgbClr val="D2D25F"/>
        </a:hlink>
        <a:folHlink>
          <a:srgbClr val="83C4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DCD055"/>
        </a:accent1>
        <a:accent2>
          <a:srgbClr val="DD7A6E"/>
        </a:accent2>
        <a:accent3>
          <a:srgbClr val="B9AAAA"/>
        </a:accent3>
        <a:accent4>
          <a:srgbClr val="DADADA"/>
        </a:accent4>
        <a:accent5>
          <a:srgbClr val="EBE4B4"/>
        </a:accent5>
        <a:accent6>
          <a:srgbClr val="C86E63"/>
        </a:accent6>
        <a:hlink>
          <a:srgbClr val="8BDA92"/>
        </a:hlink>
        <a:folHlink>
          <a:srgbClr val="A59CE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B7969"/>
        </a:accent1>
        <a:accent2>
          <a:srgbClr val="E66B75"/>
        </a:accent2>
        <a:accent3>
          <a:srgbClr val="FFFFFF"/>
        </a:accent3>
        <a:accent4>
          <a:srgbClr val="000000"/>
        </a:accent4>
        <a:accent5>
          <a:srgbClr val="F3BEB9"/>
        </a:accent5>
        <a:accent6>
          <a:srgbClr val="D06069"/>
        </a:accent6>
        <a:hlink>
          <a:srgbClr val="F5A88F"/>
        </a:hlink>
        <a:folHlink>
          <a:srgbClr val="F39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29D69"/>
        </a:accent1>
        <a:accent2>
          <a:srgbClr val="DE6DAE"/>
        </a:accent2>
        <a:accent3>
          <a:srgbClr val="FFFFFF"/>
        </a:accent3>
        <a:accent4>
          <a:srgbClr val="000000"/>
        </a:accent4>
        <a:accent5>
          <a:srgbClr val="EECCB9"/>
        </a:accent5>
        <a:accent6>
          <a:srgbClr val="C9629D"/>
        </a:accent6>
        <a:hlink>
          <a:srgbClr val="F48E8B"/>
        </a:hlink>
        <a:folHlink>
          <a:srgbClr val="DBA5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9D55C"/>
        </a:accent1>
        <a:accent2>
          <a:srgbClr val="DD756F"/>
        </a:accent2>
        <a:accent3>
          <a:srgbClr val="FFFFFF"/>
        </a:accent3>
        <a:accent4>
          <a:srgbClr val="000000"/>
        </a:accent4>
        <a:accent5>
          <a:srgbClr val="D9E7B5"/>
        </a:accent5>
        <a:accent6>
          <a:srgbClr val="C86964"/>
        </a:accent6>
        <a:hlink>
          <a:srgbClr val="D2D25F"/>
        </a:hlink>
        <a:folHlink>
          <a:srgbClr val="83C4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D055"/>
        </a:accent1>
        <a:accent2>
          <a:srgbClr val="DD7A6E"/>
        </a:accent2>
        <a:accent3>
          <a:srgbClr val="FFFFFF"/>
        </a:accent3>
        <a:accent4>
          <a:srgbClr val="000000"/>
        </a:accent4>
        <a:accent5>
          <a:srgbClr val="EBE4B4"/>
        </a:accent5>
        <a:accent6>
          <a:srgbClr val="C86E63"/>
        </a:accent6>
        <a:hlink>
          <a:srgbClr val="8BDA92"/>
        </a:hlink>
        <a:folHlink>
          <a:srgbClr val="A59C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690600"/>
      </a:dk2>
      <a:lt2>
        <a:srgbClr val="FFFFFF"/>
      </a:lt2>
      <a:accent1>
        <a:srgbClr val="E29D69"/>
      </a:accent1>
      <a:accent2>
        <a:srgbClr val="DE6DAE"/>
      </a:accent2>
      <a:accent3>
        <a:srgbClr val="B9AAAA"/>
      </a:accent3>
      <a:accent4>
        <a:srgbClr val="DADADA"/>
      </a:accent4>
      <a:accent5>
        <a:srgbClr val="EECCB9"/>
      </a:accent5>
      <a:accent6>
        <a:srgbClr val="C9629D"/>
      </a:accent6>
      <a:hlink>
        <a:srgbClr val="F48E8B"/>
      </a:hlink>
      <a:folHlink>
        <a:srgbClr val="DBA5F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EB7969"/>
        </a:accent1>
        <a:accent2>
          <a:srgbClr val="E66B75"/>
        </a:accent2>
        <a:accent3>
          <a:srgbClr val="B9AAAA"/>
        </a:accent3>
        <a:accent4>
          <a:srgbClr val="DADADA"/>
        </a:accent4>
        <a:accent5>
          <a:srgbClr val="F3BEB9"/>
        </a:accent5>
        <a:accent6>
          <a:srgbClr val="D06069"/>
        </a:accent6>
        <a:hlink>
          <a:srgbClr val="F5A88F"/>
        </a:hlink>
        <a:folHlink>
          <a:srgbClr val="F391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E29D69"/>
        </a:accent1>
        <a:accent2>
          <a:srgbClr val="DE6DAE"/>
        </a:accent2>
        <a:accent3>
          <a:srgbClr val="B9AAAA"/>
        </a:accent3>
        <a:accent4>
          <a:srgbClr val="DADADA"/>
        </a:accent4>
        <a:accent5>
          <a:srgbClr val="EECCB9"/>
        </a:accent5>
        <a:accent6>
          <a:srgbClr val="C9629D"/>
        </a:accent6>
        <a:hlink>
          <a:srgbClr val="F48E8B"/>
        </a:hlink>
        <a:folHlink>
          <a:srgbClr val="DBA5F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B9D55C"/>
        </a:accent1>
        <a:accent2>
          <a:srgbClr val="DD756F"/>
        </a:accent2>
        <a:accent3>
          <a:srgbClr val="B9AAAA"/>
        </a:accent3>
        <a:accent4>
          <a:srgbClr val="DADADA"/>
        </a:accent4>
        <a:accent5>
          <a:srgbClr val="D9E7B5"/>
        </a:accent5>
        <a:accent6>
          <a:srgbClr val="C86964"/>
        </a:accent6>
        <a:hlink>
          <a:srgbClr val="D2D25F"/>
        </a:hlink>
        <a:folHlink>
          <a:srgbClr val="83C4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690600"/>
        </a:dk2>
        <a:lt2>
          <a:srgbClr val="FFFFFF"/>
        </a:lt2>
        <a:accent1>
          <a:srgbClr val="DCD055"/>
        </a:accent1>
        <a:accent2>
          <a:srgbClr val="DD7A6E"/>
        </a:accent2>
        <a:accent3>
          <a:srgbClr val="B9AAAA"/>
        </a:accent3>
        <a:accent4>
          <a:srgbClr val="DADADA"/>
        </a:accent4>
        <a:accent5>
          <a:srgbClr val="EBE4B4"/>
        </a:accent5>
        <a:accent6>
          <a:srgbClr val="C86E63"/>
        </a:accent6>
        <a:hlink>
          <a:srgbClr val="8BDA92"/>
        </a:hlink>
        <a:folHlink>
          <a:srgbClr val="A59CE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B7969"/>
        </a:accent1>
        <a:accent2>
          <a:srgbClr val="E66B75"/>
        </a:accent2>
        <a:accent3>
          <a:srgbClr val="FFFFFF"/>
        </a:accent3>
        <a:accent4>
          <a:srgbClr val="000000"/>
        </a:accent4>
        <a:accent5>
          <a:srgbClr val="F3BEB9"/>
        </a:accent5>
        <a:accent6>
          <a:srgbClr val="D06069"/>
        </a:accent6>
        <a:hlink>
          <a:srgbClr val="F5A88F"/>
        </a:hlink>
        <a:folHlink>
          <a:srgbClr val="F39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29D69"/>
        </a:accent1>
        <a:accent2>
          <a:srgbClr val="DE6DAE"/>
        </a:accent2>
        <a:accent3>
          <a:srgbClr val="FFFFFF"/>
        </a:accent3>
        <a:accent4>
          <a:srgbClr val="000000"/>
        </a:accent4>
        <a:accent5>
          <a:srgbClr val="EECCB9"/>
        </a:accent5>
        <a:accent6>
          <a:srgbClr val="C9629D"/>
        </a:accent6>
        <a:hlink>
          <a:srgbClr val="F48E8B"/>
        </a:hlink>
        <a:folHlink>
          <a:srgbClr val="DBA5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9D55C"/>
        </a:accent1>
        <a:accent2>
          <a:srgbClr val="DD756F"/>
        </a:accent2>
        <a:accent3>
          <a:srgbClr val="FFFFFF"/>
        </a:accent3>
        <a:accent4>
          <a:srgbClr val="000000"/>
        </a:accent4>
        <a:accent5>
          <a:srgbClr val="D9E7B5"/>
        </a:accent5>
        <a:accent6>
          <a:srgbClr val="C86964"/>
        </a:accent6>
        <a:hlink>
          <a:srgbClr val="D2D25F"/>
        </a:hlink>
        <a:folHlink>
          <a:srgbClr val="83C4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D055"/>
        </a:accent1>
        <a:accent2>
          <a:srgbClr val="DD7A6E"/>
        </a:accent2>
        <a:accent3>
          <a:srgbClr val="FFFFFF"/>
        </a:accent3>
        <a:accent4>
          <a:srgbClr val="000000"/>
        </a:accent4>
        <a:accent5>
          <a:srgbClr val="EBE4B4"/>
        </a:accent5>
        <a:accent6>
          <a:srgbClr val="C86E63"/>
        </a:accent6>
        <a:hlink>
          <a:srgbClr val="8BDA92"/>
        </a:hlink>
        <a:folHlink>
          <a:srgbClr val="A59C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ind_3948_slide</Template>
  <TotalTime>764</TotalTime>
  <Words>1004</Words>
  <Application>Microsoft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ind_3948_slide</vt:lpstr>
      <vt:lpstr>1_Default Design</vt:lpstr>
      <vt:lpstr>bps</vt:lpstr>
      <vt:lpstr>Gross Fixed Capital Formation (GFCF)</vt:lpstr>
      <vt:lpstr>Coverage of Gross Domestic Capital Formation (GDCF)</vt:lpstr>
      <vt:lpstr>Gross Fixed Capital Formation (GFCF)</vt:lpstr>
      <vt:lpstr>GFCF... (2)</vt:lpstr>
      <vt:lpstr>GFCF ... (3)</vt:lpstr>
      <vt:lpstr>Some notes:</vt:lpstr>
      <vt:lpstr>Notes … (2)</vt:lpstr>
      <vt:lpstr>Types of GFCF</vt:lpstr>
      <vt:lpstr>Border line cases</vt:lpstr>
      <vt:lpstr>Border line cases</vt:lpstr>
      <vt:lpstr>Intangible fixed assets</vt:lpstr>
      <vt:lpstr>Land improvement</vt:lpstr>
      <vt:lpstr>Timing and valuation of GFCF</vt:lpstr>
      <vt:lpstr>Methodology </vt:lpstr>
      <vt:lpstr>Data sources</vt:lpstr>
      <vt:lpstr>Flowchart</vt:lpstr>
      <vt:lpstr>Flowchart (2)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BPS-B</dc:creator>
  <cp:lastModifiedBy>etjih</cp:lastModifiedBy>
  <cp:revision>97</cp:revision>
  <dcterms:created xsi:type="dcterms:W3CDTF">2009-03-19T07:33:11Z</dcterms:created>
  <dcterms:modified xsi:type="dcterms:W3CDTF">2011-10-03T08:09:51Z</dcterms:modified>
</cp:coreProperties>
</file>